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-11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gif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0093090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731520">
              <a:defRPr sz="3120"/>
            </a:pPr>
            <a:r>
              <a:rPr dirty="0"/>
              <a:t>Managing and deploying R packages across an </a:t>
            </a:r>
            <a:r>
              <a:rPr dirty="0" err="1"/>
              <a:t>organisation</a:t>
            </a:r>
            <a:r>
              <a:rPr dirty="0"/>
              <a:t> </a:t>
            </a:r>
            <a:br>
              <a:rPr dirty="0"/>
            </a:br>
            <a:r>
              <a:rPr dirty="0"/>
              <a:t>– Cat-herding 101</a:t>
            </a:r>
          </a:p>
        </p:txBody>
      </p:sp>
      <p:sp>
        <p:nvSpPr>
          <p:cNvPr id="113" name="Subtitle 2"/>
          <p:cNvSpPr txBox="1">
            <a:spLocks noGrp="1"/>
          </p:cNvSpPr>
          <p:nvPr>
            <p:ph type="subTitle" sz="quarter" idx="1"/>
          </p:nvPr>
        </p:nvSpPr>
        <p:spPr>
          <a:xfrm>
            <a:off x="1371600" y="4293096"/>
            <a:ext cx="6400800" cy="1345705"/>
          </a:xfrm>
          <a:prstGeom prst="rect">
            <a:avLst/>
          </a:prstGeom>
        </p:spPr>
        <p:txBody>
          <a:bodyPr/>
          <a:lstStyle/>
          <a:p>
            <a:r>
              <a:rPr dirty="0"/>
              <a:t>Mike K Smith </a:t>
            </a:r>
            <a:endParaRPr lang="en-GB" dirty="0" smtClean="0"/>
          </a:p>
          <a:p>
            <a:r>
              <a:rPr sz="2400" smtClean="0"/>
              <a:t>(Pfizer</a:t>
            </a:r>
            <a:r>
              <a:rPr lang="en-GB" sz="2400" smtClean="0"/>
              <a:t> </a:t>
            </a:r>
            <a:r>
              <a:rPr lang="en-GB" sz="2400" dirty="0" smtClean="0"/>
              <a:t>UK Ltd</a:t>
            </a:r>
            <a:r>
              <a:rPr sz="2400" dirty="0" smtClean="0"/>
              <a:t>.)</a:t>
            </a:r>
            <a:endParaRPr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661248"/>
            <a:ext cx="2486574" cy="1196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itle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R on </a:t>
            </a:r>
            <a:r>
              <a:rPr lang="en-GB" dirty="0" smtClean="0"/>
              <a:t>colleagues </a:t>
            </a:r>
            <a:r>
              <a:rPr dirty="0" smtClean="0"/>
              <a:t>desktops</a:t>
            </a:r>
            <a:endParaRPr dirty="0"/>
          </a:p>
        </p:txBody>
      </p:sp>
      <p:pic>
        <p:nvPicPr>
          <p:cNvPr id="134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7938" y="1602118"/>
            <a:ext cx="6808124" cy="45221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Desktop R</a:t>
            </a:r>
          </a:p>
        </p:txBody>
      </p:sp>
      <p:sp>
        <p:nvSpPr>
          <p:cNvPr id="137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22325" indent="-322325" defTabSz="859536">
              <a:defRPr sz="3008" b="1"/>
            </a:pPr>
            <a:r>
              <a:t>We qualify and release versions of R for desktop, with a “snapshot” set of packages.</a:t>
            </a:r>
          </a:p>
          <a:p>
            <a:pPr marL="322325" indent="-322325" defTabSz="859536">
              <a:defRPr sz="3008">
                <a:solidFill>
                  <a:srgbClr val="F2F2F2"/>
                </a:solidFill>
              </a:defRPr>
            </a:pPr>
            <a:endParaRPr/>
          </a:p>
          <a:p>
            <a:pPr marL="322325" indent="-322325" defTabSz="859536">
              <a:defRPr sz="3008">
                <a:solidFill>
                  <a:srgbClr val="F2F2F2"/>
                </a:solidFill>
              </a:defRPr>
            </a:pPr>
            <a:r>
              <a:t>God alone knows whether colleagues get their R from this version (or CRAN).</a:t>
            </a:r>
          </a:p>
          <a:p>
            <a:pPr marL="322325" indent="-322325" defTabSz="859536">
              <a:defRPr sz="3008">
                <a:solidFill>
                  <a:srgbClr val="F2F2F2"/>
                </a:solidFill>
              </a:defRPr>
            </a:pPr>
            <a:endParaRPr/>
          </a:p>
          <a:p>
            <a:pPr marL="322325" indent="-322325" defTabSz="859536">
              <a:defRPr sz="3008">
                <a:solidFill>
                  <a:srgbClr val="F2F2F2"/>
                </a:solidFill>
              </a:defRPr>
            </a:pPr>
            <a:r>
              <a:t>And who knows what packages they have, what versions or where they got them.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Desktop R</a:t>
            </a:r>
          </a:p>
        </p:txBody>
      </p:sp>
      <p:sp>
        <p:nvSpPr>
          <p:cNvPr id="140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29184" indent="-329184" defTabSz="877823">
              <a:defRPr sz="3072">
                <a:solidFill>
                  <a:srgbClr val="F2F2F2"/>
                </a:solidFill>
              </a:defRPr>
            </a:pPr>
            <a:r>
              <a:t>We qualify and release versions of R for desktop, with a “snapshot” set of packages.</a:t>
            </a:r>
          </a:p>
          <a:p>
            <a:pPr marL="329184" indent="-329184" defTabSz="877823">
              <a:defRPr sz="3072">
                <a:solidFill>
                  <a:srgbClr val="F2F2F2"/>
                </a:solidFill>
              </a:defRPr>
            </a:pPr>
            <a:endParaRPr/>
          </a:p>
          <a:p>
            <a:pPr marL="329184" indent="-329184" defTabSz="877823">
              <a:defRPr sz="3072" b="1"/>
            </a:pPr>
            <a:r>
              <a:t>God alone knows whether colleagues get their R from this version (or CRAN).</a:t>
            </a:r>
          </a:p>
          <a:p>
            <a:pPr marL="329184" indent="-329184" defTabSz="877823">
              <a:defRPr sz="3072">
                <a:solidFill>
                  <a:srgbClr val="F2F2F2"/>
                </a:solidFill>
              </a:defRPr>
            </a:pPr>
            <a:endParaRPr/>
          </a:p>
          <a:p>
            <a:pPr marL="329184" indent="-329184" defTabSz="877823">
              <a:defRPr sz="3072">
                <a:solidFill>
                  <a:srgbClr val="F2F2F2"/>
                </a:solidFill>
              </a:defRPr>
            </a:pPr>
            <a:r>
              <a:t>And who knows what packages they have, what versions or where they got them.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Desktop R</a:t>
            </a:r>
          </a:p>
        </p:txBody>
      </p:sp>
      <p:sp>
        <p:nvSpPr>
          <p:cNvPr id="14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29184" indent="-329184" defTabSz="877823">
              <a:defRPr sz="3072">
                <a:solidFill>
                  <a:srgbClr val="F2F2F2"/>
                </a:solidFill>
              </a:defRPr>
            </a:pPr>
            <a:r>
              <a:t>We qualify and release versions of R for desktop, with a “snapshot” set of packages.</a:t>
            </a:r>
          </a:p>
          <a:p>
            <a:pPr marL="329184" indent="-329184" defTabSz="877823">
              <a:defRPr sz="3072">
                <a:solidFill>
                  <a:srgbClr val="F2F2F2"/>
                </a:solidFill>
              </a:defRPr>
            </a:pPr>
            <a:endParaRPr/>
          </a:p>
          <a:p>
            <a:pPr marL="329184" indent="-329184" defTabSz="877823">
              <a:defRPr sz="3072">
                <a:solidFill>
                  <a:srgbClr val="F2F2F2"/>
                </a:solidFill>
              </a:defRPr>
            </a:pPr>
            <a:r>
              <a:t>God alone knows whether colleagues get their R from this version (or CRAN).</a:t>
            </a:r>
          </a:p>
          <a:p>
            <a:pPr marL="329184" indent="-329184" defTabSz="877823">
              <a:defRPr sz="3072">
                <a:solidFill>
                  <a:srgbClr val="F2F2F2"/>
                </a:solidFill>
              </a:defRPr>
            </a:pPr>
            <a:endParaRPr/>
          </a:p>
          <a:p>
            <a:pPr marL="329184" indent="-329184" defTabSz="877823">
              <a:defRPr sz="3072" b="1"/>
            </a:pPr>
            <a:r>
              <a:t>And who knows what packages they have, what versions or where they got them.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My </a:t>
            </a:r>
            <a:r>
              <a:rPr dirty="0" smtClean="0"/>
              <a:t>job</a:t>
            </a:r>
            <a:endParaRPr dirty="0"/>
          </a:p>
        </p:txBody>
      </p:sp>
      <p:pic>
        <p:nvPicPr>
          <p:cNvPr id="146" name="Content Placeholder 3" descr="Content Placeholder 3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554" y="1484783"/>
            <a:ext cx="8000891" cy="38884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do I (try to) help?</a:t>
            </a:r>
          </a:p>
        </p:txBody>
      </p:sp>
      <p:sp>
        <p:nvSpPr>
          <p:cNvPr id="149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500"/>
              </a:spcBef>
              <a:defRPr sz="2400" b="1"/>
            </a:pPr>
            <a:r>
              <a:t>Set up and maintain miniCRAN “snapshot” of packages for a given release.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 b="1"/>
            </a:pPr>
            <a:r>
              <a:t>Including CRAN, Github and internal packages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t>Following installation of (base) R, colleagues use installation script to install ALL packages.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>
                <a:solidFill>
                  <a:srgbClr val="F2F2F2"/>
                </a:solidFill>
              </a:defRPr>
            </a:pPr>
            <a:r>
              <a:t>That way, they don’t have to run install.packages( ), just call library(…)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t>Provide functions that allow colleagues to check, update, add, install packages to reconcile what they have compared to our miniCRAN list.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t>Ensure that desktop and HPC GRID package list matches.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>
                <a:solidFill>
                  <a:srgbClr val="F2F2F2"/>
                </a:solidFill>
              </a:defRPr>
            </a:pPr>
            <a:r>
              <a:t>Develop code on desktop, run for reproducibility on GRID.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do I (try to) help?</a:t>
            </a:r>
          </a:p>
        </p:txBody>
      </p:sp>
      <p:sp>
        <p:nvSpPr>
          <p:cNvPr id="152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t>Set up and maintain miniCRAN “snapshot” of packages for a given release.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>
                <a:solidFill>
                  <a:srgbClr val="F2F2F2"/>
                </a:solidFill>
              </a:defRPr>
            </a:pPr>
            <a:r>
              <a:t>Including CRAN, Github and internal packages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 b="1"/>
            </a:pPr>
            <a:r>
              <a:t>Following installation of (base) R, colleagues use installation script to install ALL packages.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 b="1"/>
            </a:pPr>
            <a:r>
              <a:t>That way, they don’t have to run install.packages( ), just call library(…)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t>Provide functions that allow colleagues to check, update, add, install packages to reconcile what they have compared to our miniCRAN list.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t>Ensure that desktop and HPC GRID package list matches.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>
                <a:solidFill>
                  <a:srgbClr val="F2F2F2"/>
                </a:solidFill>
              </a:defRPr>
            </a:pPr>
            <a:r>
              <a:t>Develop code on desktop, run for reproducibility on GRID.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do I (try to) help?</a:t>
            </a:r>
          </a:p>
        </p:txBody>
      </p:sp>
      <p:sp>
        <p:nvSpPr>
          <p:cNvPr id="155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t>Set up and maintain miniCRAN “snapshot” of packages for a given release.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>
                <a:solidFill>
                  <a:srgbClr val="F2F2F2"/>
                </a:solidFill>
              </a:defRPr>
            </a:pPr>
            <a:r>
              <a:t>Including CRAN, Github and internal packages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t>Following installation of (base) R, colleagues use installation script to install ALL packages.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>
                <a:solidFill>
                  <a:srgbClr val="F2F2F2"/>
                </a:solidFill>
              </a:defRPr>
            </a:pPr>
            <a:r>
              <a:t>That way, they don’t have to run install.packages( ), just call library(…)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 b="1"/>
            </a:pPr>
            <a:r>
              <a:t>Provide functions that allow colleagues to check, update, add, install packages to reconcile what they have compared to our miniCRAN list.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t>Ensure that desktop and HPC GRID package list matches.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>
                <a:solidFill>
                  <a:srgbClr val="F2F2F2"/>
                </a:solidFill>
              </a:defRPr>
            </a:pPr>
            <a:r>
              <a:t>Develop code on desktop, run for reproducibility on GRID.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do I (try to) help?</a:t>
            </a:r>
          </a:p>
        </p:txBody>
      </p:sp>
      <p:sp>
        <p:nvSpPr>
          <p:cNvPr id="158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rPr dirty="0"/>
              <a:t>Set up and maintain </a:t>
            </a:r>
            <a:r>
              <a:rPr dirty="0" err="1"/>
              <a:t>miniCRAN</a:t>
            </a:r>
            <a:r>
              <a:rPr dirty="0"/>
              <a:t> “snapshot” of packages for a given release.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>
                <a:solidFill>
                  <a:srgbClr val="F2F2F2"/>
                </a:solidFill>
              </a:defRPr>
            </a:pPr>
            <a:r>
              <a:rPr dirty="0"/>
              <a:t>Including CRAN, </a:t>
            </a:r>
            <a:r>
              <a:rPr dirty="0" err="1"/>
              <a:t>Github</a:t>
            </a:r>
            <a:r>
              <a:rPr dirty="0"/>
              <a:t> and internal packages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rPr dirty="0"/>
              <a:t>Following installation of (base) R, colleagues use installation script to install ALL packages.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>
                <a:solidFill>
                  <a:srgbClr val="F2F2F2"/>
                </a:solidFill>
              </a:defRPr>
            </a:pPr>
            <a:r>
              <a:rPr dirty="0"/>
              <a:t>That way, they don’t have to run </a:t>
            </a:r>
            <a:r>
              <a:rPr dirty="0" err="1"/>
              <a:t>install.packages</a:t>
            </a:r>
            <a:r>
              <a:rPr dirty="0"/>
              <a:t>( ), just call library(…)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>
                <a:solidFill>
                  <a:srgbClr val="F2F2F2"/>
                </a:solidFill>
              </a:defRPr>
            </a:pPr>
            <a:r>
              <a:rPr dirty="0"/>
              <a:t>Provide functions that allow colleagues to check, update, add, install packages to reconcile what they have compared to our </a:t>
            </a:r>
            <a:r>
              <a:rPr dirty="0" err="1"/>
              <a:t>miniCRAN</a:t>
            </a:r>
            <a:r>
              <a:rPr dirty="0"/>
              <a:t> list.</a:t>
            </a:r>
          </a:p>
          <a:p>
            <a:pPr>
              <a:lnSpc>
                <a:spcPct val="80000"/>
              </a:lnSpc>
              <a:spcBef>
                <a:spcPts val="500"/>
              </a:spcBef>
              <a:defRPr sz="2400" b="1"/>
            </a:pPr>
            <a:r>
              <a:rPr dirty="0"/>
              <a:t>Ensure that desktop and HPC GRID package list </a:t>
            </a:r>
            <a:r>
              <a:rPr i="1" dirty="0">
                <a:solidFill>
                  <a:srgbClr val="FF0000"/>
                </a:solidFill>
              </a:rPr>
              <a:t>matches</a:t>
            </a:r>
            <a:r>
              <a:rPr dirty="0"/>
              <a:t>.</a:t>
            </a:r>
          </a:p>
          <a:p>
            <a:pPr marL="742950" lvl="1" indent="-285750">
              <a:lnSpc>
                <a:spcPct val="80000"/>
              </a:lnSpc>
              <a:spcBef>
                <a:spcPts val="500"/>
              </a:spcBef>
              <a:defRPr sz="2100" b="1"/>
            </a:pPr>
            <a:r>
              <a:rPr dirty="0"/>
              <a:t>Develop code on desktop, run for reproducibility on GRID.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68680">
              <a:defRPr sz="4180"/>
            </a:lvl1pPr>
          </a:lstStyle>
          <a:p>
            <a:r>
              <a:rPr lang="en-GB" dirty="0" smtClean="0"/>
              <a:t>Colleagues range in attitudes…</a:t>
            </a:r>
            <a:endParaRPr dirty="0"/>
          </a:p>
        </p:txBody>
      </p:sp>
      <p:pic>
        <p:nvPicPr>
          <p:cNvPr id="161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96336" y="1484783"/>
            <a:ext cx="1294254" cy="19390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3678" y="2026790"/>
            <a:ext cx="2312099" cy="1538676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TextBox 9"/>
          <p:cNvSpPr txBox="1"/>
          <p:nvPr/>
        </p:nvSpPr>
        <p:spPr>
          <a:xfrm>
            <a:off x="528760" y="4357553"/>
            <a:ext cx="3971232" cy="967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 b="1"/>
            </a:lvl1pPr>
          </a:lstStyle>
          <a:p>
            <a:r>
              <a:t>“I don’t care, just give me the packages I need to get my work done…”</a:t>
            </a:r>
          </a:p>
        </p:txBody>
      </p:sp>
      <p:sp>
        <p:nvSpPr>
          <p:cNvPr id="164" name="TextBox 10"/>
          <p:cNvSpPr txBox="1"/>
          <p:nvPr/>
        </p:nvSpPr>
        <p:spPr>
          <a:xfrm>
            <a:off x="5431319" y="4357553"/>
            <a:ext cx="3115306" cy="67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2000" b="1"/>
            </a:pPr>
            <a:r>
              <a:t>“Get out my way, I know</a:t>
            </a:r>
          </a:p>
          <a:p>
            <a:pPr algn="r">
              <a:defRPr sz="2000" b="1"/>
            </a:pPr>
            <a:r>
              <a:t>what I’m doing…”</a:t>
            </a:r>
          </a:p>
        </p:txBody>
      </p:sp>
      <p:sp>
        <p:nvSpPr>
          <p:cNvPr id="165" name="Left-Right Arrow 15"/>
          <p:cNvSpPr/>
          <p:nvPr/>
        </p:nvSpPr>
        <p:spPr>
          <a:xfrm>
            <a:off x="683568" y="3565464"/>
            <a:ext cx="7776865" cy="432049"/>
          </a:xfrm>
          <a:prstGeom prst="leftRight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1F497D"/>
              </a:gs>
              <a:gs pos="50000">
                <a:srgbClr val="C0D0ED"/>
              </a:gs>
              <a:gs pos="100000">
                <a:srgbClr val="E0E7F5"/>
              </a:gs>
            </a:gsLst>
            <a:lin ang="10800000"/>
          </a:gradFill>
          <a:ln w="25400">
            <a:solidFill>
              <a:srgbClr val="3A5E8A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1"/>
          <p:cNvSpPr txBox="1">
            <a:spLocks noGrp="1"/>
          </p:cNvSpPr>
          <p:nvPr>
            <p:ph type="title"/>
          </p:nvPr>
        </p:nvSpPr>
        <p:spPr>
          <a:xfrm>
            <a:off x="457200" y="2141983"/>
            <a:ext cx="8229600" cy="164705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832104">
              <a:defRPr sz="2912"/>
            </a:pPr>
            <a:r>
              <a:t>Or…</a:t>
            </a:r>
            <a:br/>
            <a:r>
              <a:t/>
            </a:r>
            <a:br/>
            <a:r>
              <a:rPr sz="4914" b="1"/>
              <a:t>How to get oldR with style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defRPr sz="3666"/>
            </a:lvl1pPr>
          </a:lstStyle>
          <a:p>
            <a:r>
              <a:t>Yes, I know other options are available</a:t>
            </a:r>
          </a:p>
        </p:txBody>
      </p:sp>
      <p:sp>
        <p:nvSpPr>
          <p:cNvPr id="168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  <a:r>
              <a:rPr dirty="0"/>
              <a:t>Microsoft R Open (MRO) + MRAN + checkpoint( )</a:t>
            </a:r>
          </a:p>
          <a:p>
            <a:pPr marL="742950" lvl="1" indent="-285750">
              <a:lnSpc>
                <a:spcPct val="90000"/>
              </a:lnSpc>
              <a:spcBef>
                <a:spcPts val="600"/>
              </a:spcBef>
              <a:defRPr sz="2500"/>
            </a:pPr>
            <a:r>
              <a:rPr dirty="0"/>
              <a:t>I LIKE the concept.</a:t>
            </a:r>
          </a:p>
          <a:p>
            <a:pPr marL="742950" lvl="1" indent="-285750">
              <a:lnSpc>
                <a:spcPct val="90000"/>
              </a:lnSpc>
              <a:spcBef>
                <a:spcPts val="600"/>
              </a:spcBef>
              <a:defRPr sz="2500"/>
            </a:pPr>
            <a:r>
              <a:rPr dirty="0"/>
              <a:t>BUT </a:t>
            </a:r>
            <a:r>
              <a:rPr dirty="0" err="1"/>
              <a:t>Github</a:t>
            </a:r>
            <a:r>
              <a:rPr dirty="0"/>
              <a:t>, internal packages?</a:t>
            </a:r>
          </a:p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  <a:r>
              <a:rPr dirty="0"/>
              <a:t>packrat</a:t>
            </a:r>
          </a:p>
          <a:p>
            <a:pPr marL="742950" lvl="1" indent="-285750">
              <a:lnSpc>
                <a:spcPct val="90000"/>
              </a:lnSpc>
              <a:spcBef>
                <a:spcPts val="600"/>
              </a:spcBef>
              <a:defRPr sz="2500"/>
            </a:pPr>
            <a:r>
              <a:rPr dirty="0"/>
              <a:t>Yes, BUT… consistency in packages ACROSS analyses AS WELL AS reproducibility.</a:t>
            </a:r>
          </a:p>
          <a:p>
            <a:pPr marL="742950" lvl="1" indent="-285750">
              <a:lnSpc>
                <a:spcPct val="90000"/>
              </a:lnSpc>
              <a:spcBef>
                <a:spcPts val="600"/>
              </a:spcBef>
              <a:defRPr sz="2500"/>
            </a:pPr>
            <a:r>
              <a:rPr dirty="0"/>
              <a:t>Desktop vs HPC GRID</a:t>
            </a:r>
          </a:p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  <a:r>
              <a:rPr dirty="0" err="1"/>
              <a:t>RStudio</a:t>
            </a:r>
            <a:r>
              <a:rPr dirty="0"/>
              <a:t> Package </a:t>
            </a:r>
            <a:r>
              <a:rPr dirty="0" smtClean="0"/>
              <a:t>Manager</a:t>
            </a:r>
            <a:endParaRPr dirty="0"/>
          </a:p>
          <a:p>
            <a:pPr marL="742950" lvl="1" indent="-285750">
              <a:lnSpc>
                <a:spcPct val="90000"/>
              </a:lnSpc>
              <a:spcBef>
                <a:spcPts val="600"/>
              </a:spcBef>
              <a:defRPr sz="2500"/>
            </a:pPr>
            <a:r>
              <a:rPr dirty="0"/>
              <a:t>Somewhere between packrat and </a:t>
            </a:r>
            <a:r>
              <a:rPr dirty="0" err="1"/>
              <a:t>miniCRAN</a:t>
            </a:r>
            <a:r>
              <a:rPr dirty="0"/>
              <a:t> and MRAN?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But ultimately…</a:t>
            </a:r>
          </a:p>
        </p:txBody>
      </p:sp>
      <p:sp>
        <p:nvSpPr>
          <p:cNvPr id="17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r>
              <a:rPr dirty="0"/>
              <a:t>No matter what we do, we need to: </a:t>
            </a:r>
          </a:p>
          <a:p>
            <a:pPr marL="742950" lvl="1" indent="-285750">
              <a:spcBef>
                <a:spcPts val="600"/>
              </a:spcBef>
              <a:defRPr sz="2800"/>
            </a:pPr>
            <a:r>
              <a:rPr dirty="0"/>
              <a:t>be able to move </a:t>
            </a:r>
            <a:r>
              <a:rPr dirty="0" smtClean="0"/>
              <a:t>quickly</a:t>
            </a:r>
            <a:r>
              <a:rPr lang="en-GB" dirty="0" smtClean="0"/>
              <a:t> without breaking things</a:t>
            </a:r>
            <a:endParaRPr dirty="0"/>
          </a:p>
          <a:p>
            <a:pPr marL="742950" lvl="1" indent="-285750">
              <a:spcBef>
                <a:spcPts val="600"/>
              </a:spcBef>
              <a:defRPr sz="2800"/>
            </a:pPr>
            <a:r>
              <a:rPr dirty="0"/>
              <a:t>push packages out in a controlled manner</a:t>
            </a:r>
          </a:p>
          <a:p>
            <a:pPr marL="742950" lvl="1" indent="-285750">
              <a:spcBef>
                <a:spcPts val="600"/>
              </a:spcBef>
              <a:defRPr sz="2800"/>
            </a:pPr>
            <a:r>
              <a:rPr dirty="0"/>
              <a:t>square up desktop and HPC GRID packages</a:t>
            </a:r>
          </a:p>
          <a:p>
            <a:pPr marL="742950" lvl="1" indent="-285750">
              <a:spcBef>
                <a:spcPts val="600"/>
              </a:spcBef>
              <a:defRPr sz="2800"/>
            </a:pPr>
            <a:r>
              <a:rPr dirty="0"/>
              <a:t>be able to support ALL colleagues</a:t>
            </a:r>
          </a:p>
          <a:p>
            <a:pPr marL="1143000" lvl="2" indent="-228600">
              <a:spcBef>
                <a:spcPts val="500"/>
              </a:spcBef>
              <a:defRPr sz="2400"/>
            </a:pPr>
            <a:r>
              <a:rPr dirty="0"/>
              <a:t>Research – latest, </a:t>
            </a:r>
            <a:r>
              <a:rPr dirty="0" smtClean="0"/>
              <a:t>greatest</a:t>
            </a:r>
            <a:r>
              <a:rPr lang="en-GB" dirty="0" smtClean="0"/>
              <a:t>, </a:t>
            </a:r>
            <a:r>
              <a:rPr lang="en-GB" b="1" i="1" dirty="0" smtClean="0">
                <a:solidFill>
                  <a:srgbClr val="FF0000"/>
                </a:solidFill>
              </a:rPr>
              <a:t>NOW</a:t>
            </a:r>
            <a:r>
              <a:rPr dirty="0" smtClean="0"/>
              <a:t>.</a:t>
            </a:r>
            <a:endParaRPr dirty="0"/>
          </a:p>
          <a:p>
            <a:pPr marL="1143000" lvl="2" indent="-228600">
              <a:spcBef>
                <a:spcPts val="500"/>
              </a:spcBef>
              <a:defRPr sz="2400"/>
            </a:pPr>
            <a:r>
              <a:rPr dirty="0"/>
              <a:t>Regulatory work – controlled, </a:t>
            </a:r>
            <a:r>
              <a:rPr dirty="0" smtClean="0"/>
              <a:t>qualified.</a:t>
            </a:r>
            <a:endParaRPr dirty="0"/>
          </a:p>
          <a:p>
            <a:pPr marL="742950" lvl="1" indent="-285750">
              <a:spcBef>
                <a:spcPts val="600"/>
              </a:spcBef>
              <a:defRPr sz="2800"/>
            </a:pPr>
            <a:r>
              <a:rPr dirty="0"/>
              <a:t>facilitate </a:t>
            </a:r>
            <a:r>
              <a:rPr dirty="0" smtClean="0"/>
              <a:t>reproducibility</a:t>
            </a:r>
            <a:endParaRPr lang="en-GB" dirty="0" smtClean="0"/>
          </a:p>
          <a:p>
            <a:pPr marL="1178379" lvl="2" indent="-285750">
              <a:spcBef>
                <a:spcPts val="600"/>
              </a:spcBef>
              <a:defRPr sz="2800"/>
            </a:pPr>
            <a:r>
              <a:rPr lang="en-GB" dirty="0" smtClean="0"/>
              <a:t>Potentially for </a:t>
            </a:r>
            <a:r>
              <a:rPr lang="en-GB" b="1" i="1" dirty="0" smtClean="0">
                <a:solidFill>
                  <a:srgbClr val="FF0000"/>
                </a:solidFill>
              </a:rPr>
              <a:t>YEARS</a:t>
            </a:r>
            <a:r>
              <a:rPr lang="en-GB" dirty="0" smtClean="0"/>
              <a:t>…</a:t>
            </a:r>
            <a:endParaRPr dirty="0"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ats herde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Cats herded</a:t>
            </a:r>
          </a:p>
        </p:txBody>
      </p:sp>
      <p:pic>
        <p:nvPicPr>
          <p:cNvPr id="174" name="34F55CC8-500E-4E96-96E9-D2CE087F018B-L0-001.jpeg" descr="34F55CC8-500E-4E96-96E9-D2CE087F018B-L0-00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80613" y="1322888"/>
            <a:ext cx="2982774" cy="51229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1"/>
          <p:cNvSpPr txBox="1">
            <a:spLocks noGrp="1"/>
          </p:cNvSpPr>
          <p:nvPr>
            <p:ph type="title"/>
          </p:nvPr>
        </p:nvSpPr>
        <p:spPr>
          <a:xfrm>
            <a:off x="457200" y="2492896"/>
            <a:ext cx="8229600" cy="164705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886968">
              <a:defRPr sz="5238" b="1"/>
            </a:pPr>
            <a:r>
              <a:rPr dirty="0"/>
              <a:t>How many of you have </a:t>
            </a:r>
            <a:br>
              <a:rPr dirty="0"/>
            </a:br>
            <a:r>
              <a:rPr dirty="0"/>
              <a:t>R-3.5.1 installed?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1"/>
          <p:cNvSpPr txBox="1">
            <a:spLocks noGrp="1"/>
          </p:cNvSpPr>
          <p:nvPr>
            <p:ph type="title"/>
          </p:nvPr>
        </p:nvSpPr>
        <p:spPr>
          <a:xfrm>
            <a:off x="457200" y="2492896"/>
            <a:ext cx="8229600" cy="164705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758951">
              <a:defRPr sz="4482" b="1"/>
            </a:pPr>
            <a:r>
              <a:rPr dirty="0"/>
              <a:t>How many kept their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i="1" dirty="0" smtClean="0">
                <a:solidFill>
                  <a:srgbClr val="FF0000"/>
                </a:solidFill>
              </a:rPr>
              <a:t>previous</a:t>
            </a:r>
            <a:r>
              <a:rPr dirty="0" smtClean="0">
                <a:solidFill>
                  <a:srgbClr val="FF0000"/>
                </a:solidFill>
              </a:rPr>
              <a:t> </a:t>
            </a:r>
            <a:r>
              <a:rPr dirty="0"/>
              <a:t>installation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dirty="0" smtClean="0"/>
              <a:t>(separate)?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itle 1"/>
          <p:cNvSpPr txBox="1">
            <a:spLocks noGrp="1"/>
          </p:cNvSpPr>
          <p:nvPr>
            <p:ph type="title"/>
          </p:nvPr>
        </p:nvSpPr>
        <p:spPr>
          <a:xfrm>
            <a:off x="457200" y="2492896"/>
            <a:ext cx="8229600" cy="1647057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630936">
              <a:defRPr sz="3725" b="1"/>
            </a:pPr>
            <a:r>
              <a:rPr sz="4000" dirty="0"/>
              <a:t>How many kept their </a:t>
            </a:r>
            <a:r>
              <a:rPr lang="en-GB" sz="4000" dirty="0" smtClean="0"/>
              <a:t/>
            </a:r>
            <a:br>
              <a:rPr lang="en-GB" sz="4000" dirty="0" smtClean="0"/>
            </a:br>
            <a:r>
              <a:rPr sz="4000" i="1" dirty="0" smtClean="0">
                <a:solidFill>
                  <a:srgbClr val="FF0000"/>
                </a:solidFill>
              </a:rPr>
              <a:t>libraries </a:t>
            </a:r>
            <a:r>
              <a:rPr sz="4000" i="1" dirty="0">
                <a:solidFill>
                  <a:srgbClr val="FF0000"/>
                </a:solidFill>
              </a:rPr>
              <a:t>of packages </a:t>
            </a:r>
            <a:r>
              <a:rPr lang="en-GB" sz="4000" i="1" dirty="0" smtClean="0">
                <a:solidFill>
                  <a:srgbClr val="FF0000"/>
                </a:solidFill>
              </a:rPr>
              <a:t/>
            </a:r>
            <a:br>
              <a:rPr lang="en-GB" sz="4000" i="1" dirty="0" smtClean="0">
                <a:solidFill>
                  <a:srgbClr val="FF0000"/>
                </a:solidFill>
              </a:rPr>
            </a:br>
            <a:r>
              <a:rPr sz="4000" dirty="0" smtClean="0"/>
              <a:t>for </a:t>
            </a:r>
            <a:r>
              <a:rPr sz="4000" dirty="0"/>
              <a:t>each version separate?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877823">
              <a:defRPr sz="4224"/>
            </a:lvl1pPr>
          </a:lstStyle>
          <a:p>
            <a:r>
              <a:rPr dirty="0"/>
              <a:t>Your R installation process </a:t>
            </a:r>
            <a:r>
              <a:rPr lang="en-GB" dirty="0" smtClean="0"/>
              <a:t>(may) </a:t>
            </a:r>
            <a:r>
              <a:rPr dirty="0" smtClean="0"/>
              <a:t>be </a:t>
            </a:r>
            <a:r>
              <a:rPr dirty="0"/>
              <a:t>like</a:t>
            </a:r>
          </a:p>
        </p:txBody>
      </p:sp>
      <p:pic>
        <p:nvPicPr>
          <p:cNvPr id="12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3330" y="1556791"/>
            <a:ext cx="7315201" cy="3924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1"/>
          <p:cNvSpPr txBox="1">
            <a:spLocks noGrp="1"/>
          </p:cNvSpPr>
          <p:nvPr>
            <p:ph type="title"/>
          </p:nvPr>
        </p:nvSpPr>
        <p:spPr>
          <a:xfrm>
            <a:off x="457200" y="2492896"/>
            <a:ext cx="8229600" cy="1647057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603504">
              <a:defRPr sz="3564" b="1"/>
            </a:pPr>
            <a:r>
              <a:rPr sz="4000" dirty="0"/>
              <a:t>If you had to re-run an </a:t>
            </a:r>
            <a:r>
              <a:rPr sz="4000" dirty="0" smtClean="0"/>
              <a:t>analysis</a:t>
            </a:r>
            <a:r>
              <a:rPr lang="en-GB" sz="4000" dirty="0" smtClean="0"/>
              <a:t/>
            </a:r>
            <a:br>
              <a:rPr lang="en-GB" sz="4000" dirty="0" smtClean="0"/>
            </a:br>
            <a:r>
              <a:rPr sz="4000" dirty="0" smtClean="0"/>
              <a:t> </a:t>
            </a:r>
            <a:r>
              <a:rPr sz="4000" dirty="0"/>
              <a:t>you did &gt;10 years ago (using R), </a:t>
            </a:r>
            <a:r>
              <a:rPr lang="en-GB" sz="4000" dirty="0" smtClean="0"/>
              <a:t/>
            </a:r>
            <a:br>
              <a:rPr lang="en-GB" sz="4000" dirty="0" smtClean="0"/>
            </a:br>
            <a:r>
              <a:rPr sz="4000" i="1" dirty="0" smtClean="0">
                <a:solidFill>
                  <a:srgbClr val="FF0000"/>
                </a:solidFill>
              </a:rPr>
              <a:t>could </a:t>
            </a:r>
            <a:r>
              <a:rPr sz="4000" i="1" dirty="0">
                <a:solidFill>
                  <a:srgbClr val="FF0000"/>
                </a:solidFill>
              </a:rPr>
              <a:t>you</a:t>
            </a:r>
            <a:r>
              <a:rPr sz="4000" dirty="0"/>
              <a:t>?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 smtClean="0"/>
              <a:t>Our </a:t>
            </a:r>
            <a:r>
              <a:rPr dirty="0" smtClean="0"/>
              <a:t>R </a:t>
            </a:r>
            <a:r>
              <a:rPr dirty="0"/>
              <a:t>on HPC </a:t>
            </a:r>
            <a:r>
              <a:rPr dirty="0" smtClean="0"/>
              <a:t>GRID</a:t>
            </a:r>
            <a:endParaRPr dirty="0"/>
          </a:p>
        </p:txBody>
      </p:sp>
      <p:pic>
        <p:nvPicPr>
          <p:cNvPr id="129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7528" y="1600200"/>
            <a:ext cx="6788944" cy="45259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 1"/>
          <p:cNvSpPr txBox="1">
            <a:spLocks noGrp="1"/>
          </p:cNvSpPr>
          <p:nvPr>
            <p:ph type="title"/>
          </p:nvPr>
        </p:nvSpPr>
        <p:spPr>
          <a:xfrm>
            <a:off x="457200" y="2492896"/>
            <a:ext cx="8229600" cy="164705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86968">
              <a:defRPr sz="5238" b="1"/>
            </a:lvl1pPr>
          </a:lstStyle>
          <a:p>
            <a:r>
              <a:t>We have R-1.9.1 available on the HPC GRID (2004)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821</Words>
  <Application>Microsoft Office PowerPoint</Application>
  <PresentationFormat>On-screen Show (4:3)</PresentationFormat>
  <Paragraphs>87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Managing and deploying R packages across an organisation  – Cat-herding 101</vt:lpstr>
      <vt:lpstr>Or…  How to get oldR with style</vt:lpstr>
      <vt:lpstr>How many of you have  R-3.5.1 installed?</vt:lpstr>
      <vt:lpstr>How many kept their  previous installation  (separate)?</vt:lpstr>
      <vt:lpstr>How many kept their  libraries of packages  for each version separate?</vt:lpstr>
      <vt:lpstr>Your R installation process (may) be like</vt:lpstr>
      <vt:lpstr>If you had to re-run an analysis  you did &gt;10 years ago (using R),  could you?</vt:lpstr>
      <vt:lpstr>Our R on HPC GRID</vt:lpstr>
      <vt:lpstr>We have R-1.9.1 available on the HPC GRID (2004)</vt:lpstr>
      <vt:lpstr>R on colleagues desktops</vt:lpstr>
      <vt:lpstr>Desktop R</vt:lpstr>
      <vt:lpstr>Desktop R</vt:lpstr>
      <vt:lpstr>Desktop R</vt:lpstr>
      <vt:lpstr>My job</vt:lpstr>
      <vt:lpstr>How do I (try to) help?</vt:lpstr>
      <vt:lpstr>How do I (try to) help?</vt:lpstr>
      <vt:lpstr>How do I (try to) help?</vt:lpstr>
      <vt:lpstr>How do I (try to) help?</vt:lpstr>
      <vt:lpstr>Colleagues range in attitudes…</vt:lpstr>
      <vt:lpstr>Yes, I know other options are available</vt:lpstr>
      <vt:lpstr>But ultimately…</vt:lpstr>
      <vt:lpstr>Cats herded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and deploying R packages across an organisation  – Cat-herding 101</dc:title>
  <cp:lastModifiedBy>Smith, Mike K</cp:lastModifiedBy>
  <cp:revision>16</cp:revision>
  <dcterms:modified xsi:type="dcterms:W3CDTF">2018-08-30T09:18:23Z</dcterms:modified>
</cp:coreProperties>
</file>